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60" r:id="rId3"/>
    <p:sldId id="259" r:id="rId4"/>
    <p:sldId id="261" r:id="rId5"/>
    <p:sldId id="273" r:id="rId6"/>
    <p:sldId id="286" r:id="rId7"/>
    <p:sldId id="287" r:id="rId8"/>
    <p:sldId id="302" r:id="rId9"/>
    <p:sldId id="300" r:id="rId10"/>
    <p:sldId id="301" r:id="rId11"/>
    <p:sldId id="290" r:id="rId12"/>
    <p:sldId id="303" r:id="rId13"/>
    <p:sldId id="293" r:id="rId14"/>
    <p:sldId id="294" r:id="rId15"/>
    <p:sldId id="296" r:id="rId16"/>
    <p:sldId id="272" r:id="rId17"/>
    <p:sldId id="268" r:id="rId18"/>
    <p:sldId id="304" r:id="rId19"/>
    <p:sldId id="281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  <a:srgbClr val="F5591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2FACE0-3346-4F8D-A9C0-FBD4AD732FF8}">
  <a:tblStyle styleId="{B12FACE0-3346-4F8D-A9C0-FBD4AD732F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0" autoAdjust="0"/>
  </p:normalViewPr>
  <p:slideViewPr>
    <p:cSldViewPr snapToGrid="0">
      <p:cViewPr>
        <p:scale>
          <a:sx n="100" d="100"/>
          <a:sy n="100" d="100"/>
        </p:scale>
        <p:origin x="902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5823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Good evening!</a:t>
            </a:r>
          </a:p>
          <a:p>
            <a:pPr marL="171450" indent="-171450"/>
            <a:r>
              <a:rPr lang="en-US" dirty="0" smtClean="0"/>
              <a:t>Thank you for coming out on a Wednesday night! I definitely understand it’s tough to break away mid-week, but I hope by the end of the night </a:t>
            </a:r>
            <a:r>
              <a:rPr lang="en-US" dirty="0" smtClean="0"/>
              <a:t>you’ve found what </a:t>
            </a:r>
            <a:r>
              <a:rPr lang="en-US" dirty="0" smtClean="0"/>
              <a:t>my fellow students and I have worked on was worthwhile and helpful.</a:t>
            </a:r>
          </a:p>
          <a:p>
            <a:pPr marL="171450" indent="-171450"/>
            <a:r>
              <a:rPr lang="en-US" dirty="0" smtClean="0"/>
              <a:t>For the next couple of minutes, I’ll talk a little about my project where I detected anomalies in municipal expenditures.</a:t>
            </a:r>
          </a:p>
          <a:p>
            <a:pPr marL="628650" lvl="1" indent="-171450"/>
            <a:r>
              <a:rPr lang="en-US" dirty="0" smtClean="0"/>
              <a:t>It’s a mouthful of a title, but hopefully you’ll enjoy my presentation.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39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Second approach I took in my analysis was using a DBSCAN model:</a:t>
            </a:r>
          </a:p>
          <a:p>
            <a:pPr marL="628650" lvl="1" indent="-171450"/>
            <a:r>
              <a:rPr lang="en-US" dirty="0" smtClean="0"/>
              <a:t>DBSCAN is a method of finding clusters in data and is helpful in detecting outliers/anomalies</a:t>
            </a:r>
          </a:p>
          <a:p>
            <a:pPr marL="628650" lvl="1" indent="-171450"/>
            <a:r>
              <a:rPr lang="en-US" dirty="0" smtClean="0"/>
              <a:t>I attempted to cluster expense distributions</a:t>
            </a:r>
          </a:p>
          <a:p>
            <a:pPr marL="628650" lvl="1" indent="-171450"/>
            <a:r>
              <a:rPr lang="en-US" dirty="0" smtClean="0"/>
              <a:t>I passed departments and account descriptions as categorical features using the </a:t>
            </a:r>
            <a:r>
              <a:rPr lang="en-US" dirty="0" err="1" smtClean="0"/>
              <a:t>get_dummies</a:t>
            </a:r>
            <a:r>
              <a:rPr lang="en-US" dirty="0" smtClean="0"/>
              <a:t> method</a:t>
            </a:r>
          </a:p>
          <a:p>
            <a:pPr marL="171450" indent="-171450"/>
            <a:r>
              <a:rPr lang="en-US" dirty="0" smtClean="0"/>
              <a:t>I then compared results between my analysis by Benford’s Law and by my DBSCAN model</a:t>
            </a:r>
          </a:p>
          <a:p>
            <a:pPr marL="628650" lvl="1" indent="-171450"/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705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Now I’ll show a few of the anomalies I found in my analysis.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257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In the account “Classroom Teachers,” which is an account for the School Committee</a:t>
            </a:r>
          </a:p>
          <a:p>
            <a:pPr marL="628650" lvl="1" indent="-171450"/>
            <a:r>
              <a:rPr lang="en-US" dirty="0" smtClean="0"/>
              <a:t>I saw that there were about 90 expenses made averaging $7,000.</a:t>
            </a:r>
          </a:p>
          <a:p>
            <a:pPr marL="628650" lvl="1" indent="-171450"/>
            <a:r>
              <a:rPr lang="en-US" dirty="0" smtClean="0"/>
              <a:t>But then I found that there was a single expense made in the amount of about $72,000.</a:t>
            </a:r>
          </a:p>
          <a:p>
            <a:pPr marL="628650" lvl="1" indent="-171450"/>
            <a:r>
              <a:rPr lang="en-US" dirty="0" smtClean="0"/>
              <a:t>That’s </a:t>
            </a:r>
            <a:r>
              <a:rPr lang="en-US" dirty="0" smtClean="0"/>
              <a:t>about a </a:t>
            </a:r>
            <a:r>
              <a:rPr lang="en-US" dirty="0" smtClean="0"/>
              <a:t>factor of </a:t>
            </a:r>
            <a:r>
              <a:rPr lang="en-US" dirty="0" smtClean="0"/>
              <a:t>ten for the anomaly found!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04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Tuition to Non Public Schools are expenses towards school programs for kids with special needs</a:t>
            </a:r>
          </a:p>
          <a:p>
            <a:pPr marL="628650" lvl="1" indent="-171450"/>
            <a:r>
              <a:rPr lang="en-US" dirty="0" smtClean="0"/>
              <a:t>Here I found about 90 expenses made in the amount of </a:t>
            </a:r>
            <a:r>
              <a:rPr lang="en-US" dirty="0" smtClean="0"/>
              <a:t>over</a:t>
            </a:r>
            <a:r>
              <a:rPr lang="en-US" dirty="0" smtClean="0"/>
              <a:t> </a:t>
            </a:r>
            <a:r>
              <a:rPr lang="en-US" dirty="0" smtClean="0"/>
              <a:t>$5,000 dollars, which make sense for tuition fees.</a:t>
            </a:r>
          </a:p>
          <a:p>
            <a:pPr marL="628650" lvl="1" indent="-171450"/>
            <a:r>
              <a:rPr lang="en-US" dirty="0" smtClean="0"/>
              <a:t>But there were 3 expenses made in the amount of about $500 dollars.</a:t>
            </a:r>
          </a:p>
          <a:p>
            <a:pPr marL="628650" lvl="1" indent="-171450"/>
            <a:r>
              <a:rPr lang="en-US" dirty="0" smtClean="0"/>
              <a:t>Could these 3 </a:t>
            </a:r>
            <a:r>
              <a:rPr lang="en-US" dirty="0" smtClean="0"/>
              <a:t>anomalies </a:t>
            </a:r>
            <a:r>
              <a:rPr lang="en-US" dirty="0" smtClean="0"/>
              <a:t>be another type of fee?</a:t>
            </a:r>
          </a:p>
        </p:txBody>
      </p:sp>
    </p:spTree>
    <p:extLst>
      <p:ext uri="{BB962C8B-B14F-4D97-AF65-F5344CB8AC3E}">
        <p14:creationId xmlns:p14="http://schemas.microsoft.com/office/powerpoint/2010/main" val="2174890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In the account for “Tax Title”:</a:t>
            </a:r>
          </a:p>
          <a:p>
            <a:pPr marL="628650" lvl="1" indent="-171450"/>
            <a:r>
              <a:rPr lang="en-US" dirty="0" smtClean="0"/>
              <a:t>I found a </a:t>
            </a:r>
            <a:r>
              <a:rPr lang="en-US" dirty="0" smtClean="0"/>
              <a:t>almost 400 expenses </a:t>
            </a:r>
            <a:r>
              <a:rPr lang="en-US" dirty="0" smtClean="0"/>
              <a:t>of a flat $75, which looked to be a fee the municipality paid relative to tax liens</a:t>
            </a:r>
          </a:p>
          <a:p>
            <a:pPr marL="628650" lvl="1" indent="-171450"/>
            <a:r>
              <a:rPr lang="en-US" dirty="0" smtClean="0"/>
              <a:t>However, </a:t>
            </a:r>
            <a:r>
              <a:rPr lang="en-US" dirty="0" smtClean="0"/>
              <a:t>I </a:t>
            </a:r>
            <a:r>
              <a:rPr lang="en-US" dirty="0" smtClean="0"/>
              <a:t>found 1 anomaly in the amount of $750. Exactly ten times the regular expense of $75.</a:t>
            </a:r>
          </a:p>
          <a:p>
            <a:pPr marL="628650" lvl="1" indent="-171450"/>
            <a:r>
              <a:rPr lang="en-US" dirty="0" smtClean="0"/>
              <a:t>Could this have been an error?</a:t>
            </a:r>
          </a:p>
          <a:p>
            <a:pPr marL="628650" lvl="1" indent="-171450"/>
            <a:endParaRPr lang="en-US" dirty="0" smtClean="0"/>
          </a:p>
          <a:p>
            <a:pPr marL="628650" lvl="1" indent="-1714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603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In the account “Athletic Supplies and Mats,” another account managed by the School committee:</a:t>
            </a:r>
          </a:p>
          <a:p>
            <a:pPr marL="628650" lvl="1" indent="-171450"/>
            <a:r>
              <a:rPr lang="en-US" dirty="0" smtClean="0"/>
              <a:t>Almost 200 expenses </a:t>
            </a:r>
            <a:r>
              <a:rPr lang="en-US" dirty="0" smtClean="0"/>
              <a:t>averaged to about $82</a:t>
            </a:r>
          </a:p>
          <a:p>
            <a:pPr marL="628650" lvl="1" indent="-171450"/>
            <a:r>
              <a:rPr lang="en-US" dirty="0" smtClean="0"/>
              <a:t>One expense stood out at about $</a:t>
            </a:r>
            <a:r>
              <a:rPr lang="en-US" dirty="0" smtClean="0"/>
              <a:t>8,000.</a:t>
            </a:r>
          </a:p>
          <a:p>
            <a:pPr marL="628650" lvl="1" indent="-171450"/>
            <a:r>
              <a:rPr lang="en-US" dirty="0" smtClean="0"/>
              <a:t>Could this anomaly have been an one-time kind of expense made towards equipment?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2426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Are all of </a:t>
            </a:r>
            <a:r>
              <a:rPr lang="en-US" dirty="0" smtClean="0"/>
              <a:t>the anomalies I found in my analysis </a:t>
            </a:r>
            <a:r>
              <a:rPr lang="en-US" dirty="0" smtClean="0"/>
              <a:t>justified?</a:t>
            </a:r>
          </a:p>
          <a:p>
            <a:pPr marL="628650" lvl="1" indent="-171450"/>
            <a:r>
              <a:rPr lang="en-US" dirty="0" smtClean="0"/>
              <a:t>The summation of anomalies I found in large accounts equaled about 9 </a:t>
            </a:r>
            <a:r>
              <a:rPr lang="en-US" dirty="0" smtClean="0"/>
              <a:t>million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0191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My findings further </a:t>
            </a:r>
            <a:r>
              <a:rPr lang="en-US" dirty="0" smtClean="0"/>
              <a:t>emphasize the value of local governments investing in data </a:t>
            </a:r>
            <a:r>
              <a:rPr lang="en-US" dirty="0" smtClean="0"/>
              <a:t>science.</a:t>
            </a:r>
            <a:endParaRPr lang="en-US" dirty="0" smtClean="0"/>
          </a:p>
          <a:p>
            <a:pPr marL="628650" lvl="1" indent="-171450"/>
            <a:r>
              <a:rPr lang="en-US" dirty="0" smtClean="0"/>
              <a:t>Local governments can</a:t>
            </a:r>
          </a:p>
          <a:p>
            <a:pPr marL="1085850" lvl="2" indent="-171450"/>
            <a:r>
              <a:rPr lang="en-US" dirty="0" smtClean="0"/>
              <a:t>Make better informed decisions</a:t>
            </a:r>
          </a:p>
          <a:p>
            <a:pPr marL="1085850" lvl="2" indent="-171450"/>
            <a:r>
              <a:rPr lang="en-US" dirty="0" smtClean="0"/>
              <a:t>Be more responsive to citizens</a:t>
            </a:r>
          </a:p>
          <a:p>
            <a:pPr marL="1085850" lvl="2" indent="-171450"/>
            <a:r>
              <a:rPr lang="en-US" dirty="0" smtClean="0"/>
              <a:t>Become </a:t>
            </a:r>
            <a:r>
              <a:rPr lang="en-US" dirty="0" smtClean="0"/>
              <a:t>more efficient in targeting resources</a:t>
            </a:r>
          </a:p>
          <a:p>
            <a:pPr marL="1085850" lvl="2" indent="-17145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550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Some next steps I’d like to take in my project:</a:t>
            </a:r>
          </a:p>
          <a:p>
            <a:pPr marL="171450" indent="-171450"/>
            <a:r>
              <a:rPr lang="en-US" dirty="0" smtClean="0"/>
              <a:t>Thus </a:t>
            </a:r>
            <a:r>
              <a:rPr lang="en-US" dirty="0" smtClean="0"/>
              <a:t>far, I’ve only analyzed accounts that had at least 500 expenses documented for the Fiscal Year</a:t>
            </a:r>
          </a:p>
          <a:p>
            <a:pPr marL="628650" lvl="1" indent="-171450"/>
            <a:r>
              <a:rPr lang="en-US" dirty="0" smtClean="0"/>
              <a:t>I’d like to look at remaining accounts</a:t>
            </a:r>
          </a:p>
          <a:p>
            <a:pPr marL="171450" indent="-171450"/>
            <a:r>
              <a:rPr lang="en-US" dirty="0" smtClean="0"/>
              <a:t>I used </a:t>
            </a:r>
            <a:r>
              <a:rPr lang="en-US" dirty="0" smtClean="0"/>
              <a:t>DBSCAN model to detect outliers.</a:t>
            </a:r>
            <a:endParaRPr lang="en-US" dirty="0" smtClean="0"/>
          </a:p>
          <a:p>
            <a:pPr marL="628650" lvl="1" indent="-171450"/>
            <a:r>
              <a:rPr lang="en-US" dirty="0" smtClean="0"/>
              <a:t>I’d like to try Support Vector Machine to see how </a:t>
            </a:r>
            <a:r>
              <a:rPr lang="en-US" dirty="0" smtClean="0"/>
              <a:t>it would handle the </a:t>
            </a:r>
            <a:r>
              <a:rPr lang="en-US" dirty="0" smtClean="0"/>
              <a:t>varied departments, accounts within a department, and varying distributions of expenses</a:t>
            </a:r>
          </a:p>
          <a:p>
            <a:pPr marL="171450" indent="-171450"/>
            <a:r>
              <a:rPr lang="en-US" dirty="0" smtClean="0"/>
              <a:t>And most importantly:</a:t>
            </a:r>
          </a:p>
          <a:p>
            <a:pPr marL="628650" lvl="1" indent="-171450"/>
            <a:r>
              <a:rPr lang="en-US" dirty="0" smtClean="0"/>
              <a:t>it’s </a:t>
            </a:r>
            <a:r>
              <a:rPr lang="en-US" dirty="0" smtClean="0"/>
              <a:t>probably the busiest time of the year for the municipality as </a:t>
            </a:r>
            <a:r>
              <a:rPr lang="en-US" dirty="0" smtClean="0"/>
              <a:t>it’s </a:t>
            </a:r>
            <a:r>
              <a:rPr lang="en-US" dirty="0" smtClean="0"/>
              <a:t>the end of a Fiscal Year.</a:t>
            </a:r>
          </a:p>
          <a:p>
            <a:pPr marL="628650" lvl="1" indent="-171450"/>
            <a:r>
              <a:rPr lang="en-US" dirty="0" smtClean="0"/>
              <a:t>I was limited in communicating with them as I worked on the </a:t>
            </a:r>
            <a:r>
              <a:rPr lang="en-US" dirty="0" smtClean="0"/>
              <a:t>project until now, </a:t>
            </a:r>
            <a:r>
              <a:rPr lang="en-US" dirty="0" smtClean="0"/>
              <a:t>so I’d like to really sit down with them to discuss my findings if they’re interested.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33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8d0b7f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8d0b7f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 ALL FOR YOUR TIME AND I INVITE ANY QUESTIONS AFTER ALL PRESENTATIONS.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47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 was a Structural Engineer for 11 years prior to coming to General Assembly and have worked on some awesome bridge projects in the Boston area.</a:t>
            </a:r>
          </a:p>
          <a:p>
            <a:pPr marL="171450" indent="-171450"/>
            <a:r>
              <a:rPr lang="en-US" dirty="0"/>
              <a:t>I’ve also done some Master’s coursework in Structural Design.</a:t>
            </a:r>
          </a:p>
          <a:p>
            <a:pPr marL="171450" indent="-171450"/>
            <a:r>
              <a:rPr lang="en-US" dirty="0" smtClean="0"/>
              <a:t>BUT If you’d like to know more about why I transitioned into Data Science, I’ll leave that as a teaser – I’m here until 8pm tonight!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1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So why should municipalities invest in Data Science?</a:t>
            </a:r>
          </a:p>
          <a:p>
            <a:pPr marL="171450" indent="-171450"/>
            <a:r>
              <a:rPr lang="en-US" dirty="0" smtClean="0"/>
              <a:t>It take a lot of resources for municipalities to already manage and audit all finances for a city</a:t>
            </a:r>
          </a:p>
          <a:p>
            <a:pPr marL="171450" indent="-171450"/>
            <a:r>
              <a:rPr lang="en-US" dirty="0" smtClean="0"/>
              <a:t>BUT if a local government takes advantage of Data Science and Analytics</a:t>
            </a:r>
          </a:p>
          <a:p>
            <a:pPr marL="628650" lvl="1" indent="-171450"/>
            <a:r>
              <a:rPr lang="en-US" dirty="0" smtClean="0"/>
              <a:t>They can make data-backed decisions</a:t>
            </a:r>
          </a:p>
          <a:p>
            <a:pPr marL="628650" lvl="1" indent="-171450"/>
            <a:r>
              <a:rPr lang="en-US" dirty="0" smtClean="0"/>
              <a:t>They can determine how to spend money in more efficient ways</a:t>
            </a:r>
          </a:p>
          <a:p>
            <a:pPr marL="628650" lvl="1" indent="-171450"/>
            <a:r>
              <a:rPr lang="en-US" dirty="0" smtClean="0"/>
              <a:t>Most importantly, it’s not only about finding anomalies but also to better understand trends in spending. How can a local government improve? Because no matter what, there’s always room for improvement.</a:t>
            </a:r>
            <a:endParaRPr lang="en-US" dirty="0"/>
          </a:p>
          <a:p>
            <a:pPr marL="171450" indent="-171450"/>
            <a:r>
              <a:rPr lang="en-US" dirty="0" smtClean="0"/>
              <a:t>In my presentation, I’ll go over 3 main points of my project:</a:t>
            </a:r>
          </a:p>
          <a:p>
            <a:pPr marL="628650" lvl="1" indent="-171450"/>
            <a:r>
              <a:rPr lang="en-US" dirty="0" smtClean="0"/>
              <a:t>Where did I get the data for my project?</a:t>
            </a:r>
          </a:p>
          <a:p>
            <a:pPr marL="628650" lvl="1" indent="-171450"/>
            <a:r>
              <a:rPr lang="en-US" dirty="0" smtClean="0"/>
              <a:t>Talk a little about the process I took</a:t>
            </a:r>
          </a:p>
          <a:p>
            <a:pPr marL="628650" lvl="1" indent="-171450"/>
            <a:r>
              <a:rPr lang="en-US" dirty="0" smtClean="0"/>
              <a:t>Finally, show some of the anomalies I found in my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70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The local </a:t>
            </a:r>
            <a:r>
              <a:rPr lang="en-US" dirty="0"/>
              <a:t>Boston </a:t>
            </a:r>
            <a:r>
              <a:rPr lang="en-US" dirty="0" smtClean="0"/>
              <a:t>area municipality I did my analysis on – I won’t directly mention</a:t>
            </a:r>
          </a:p>
          <a:p>
            <a:pPr marL="628650" lvl="1" indent="-171450"/>
            <a:r>
              <a:rPr lang="en-US" dirty="0" smtClean="0"/>
              <a:t>BUT all pictures throughout this presentation are visual </a:t>
            </a:r>
            <a:r>
              <a:rPr lang="en-US" dirty="0"/>
              <a:t>hints </a:t>
            </a:r>
            <a:r>
              <a:rPr lang="en-US" dirty="0" smtClean="0"/>
              <a:t>of the municipality</a:t>
            </a:r>
          </a:p>
          <a:p>
            <a:pPr marL="171450" indent="-171450"/>
            <a:r>
              <a:rPr lang="en-US" dirty="0" smtClean="0"/>
              <a:t>For my data:</a:t>
            </a:r>
          </a:p>
          <a:p>
            <a:pPr marL="628650" lvl="1" indent="-171450"/>
            <a:r>
              <a:rPr lang="en-US" dirty="0" smtClean="0"/>
              <a:t>Directly </a:t>
            </a:r>
            <a:r>
              <a:rPr lang="en-US" dirty="0"/>
              <a:t>from Auditor’s office for 2017 Fiscal </a:t>
            </a:r>
            <a:r>
              <a:rPr lang="en-US" dirty="0" smtClean="0"/>
              <a:t>Year</a:t>
            </a:r>
          </a:p>
          <a:p>
            <a:pPr marL="628650" lvl="1" indent="-171450"/>
            <a:r>
              <a:rPr lang="en-US" dirty="0" smtClean="0"/>
              <a:t>Which ranged from July 2016 through June 2017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25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So some quick statistics on the municipality that I did my project on.</a:t>
            </a:r>
          </a:p>
          <a:p>
            <a:pPr marL="171450" indent="-171450"/>
            <a:r>
              <a:rPr lang="en-US" dirty="0" smtClean="0"/>
              <a:t>There’s 6 major ‘overseeing’ entities</a:t>
            </a:r>
          </a:p>
          <a:p>
            <a:pPr marL="628650" lvl="1" indent="-171450"/>
            <a:r>
              <a:rPr lang="en-US" dirty="0" smtClean="0"/>
              <a:t>School Committee</a:t>
            </a:r>
          </a:p>
          <a:p>
            <a:pPr marL="628650" lvl="1" indent="-171450"/>
            <a:r>
              <a:rPr lang="en-US" dirty="0" smtClean="0"/>
              <a:t>General Government</a:t>
            </a:r>
          </a:p>
          <a:p>
            <a:pPr marL="628650" lvl="1" indent="-171450"/>
            <a:r>
              <a:rPr lang="en-US" dirty="0" smtClean="0"/>
              <a:t>Public Safety</a:t>
            </a:r>
          </a:p>
          <a:p>
            <a:pPr marL="628650" lvl="1" indent="-171450"/>
            <a:r>
              <a:rPr lang="en-US" dirty="0" smtClean="0"/>
              <a:t>Public Works</a:t>
            </a:r>
          </a:p>
          <a:p>
            <a:pPr marL="628650" lvl="1" indent="-171450"/>
            <a:r>
              <a:rPr lang="en-US" dirty="0" smtClean="0"/>
              <a:t>Human Services</a:t>
            </a:r>
          </a:p>
          <a:p>
            <a:pPr marL="628650" lvl="1" indent="-171450"/>
            <a:r>
              <a:rPr lang="en-US" dirty="0" smtClean="0"/>
              <a:t>Cultural and Recreational</a:t>
            </a:r>
          </a:p>
          <a:p>
            <a:pPr marL="171450" indent="-171450"/>
            <a:r>
              <a:rPr lang="en-US" dirty="0" smtClean="0"/>
              <a:t>with</a:t>
            </a:r>
          </a:p>
          <a:p>
            <a:pPr marL="628650" lvl="1" indent="-171450"/>
            <a:r>
              <a:rPr lang="en-US" dirty="0" smtClean="0"/>
              <a:t>More than 40 departments/boards/committees under these 6 entities</a:t>
            </a:r>
          </a:p>
          <a:p>
            <a:pPr marL="171450" indent="-171450"/>
            <a:r>
              <a:rPr lang="en-US" dirty="0" smtClean="0"/>
              <a:t>The municipality has a population of about 54,000 people</a:t>
            </a:r>
            <a:endParaRPr lang="en-US" dirty="0"/>
          </a:p>
          <a:p>
            <a:pPr marL="171450" indent="-171450"/>
            <a:r>
              <a:rPr lang="en-US" dirty="0" smtClean="0"/>
              <a:t>So this municipality is of a pretty significant size</a:t>
            </a:r>
          </a:p>
        </p:txBody>
      </p:sp>
    </p:spTree>
    <p:extLst>
      <p:ext uri="{BB962C8B-B14F-4D97-AF65-F5344CB8AC3E}">
        <p14:creationId xmlns:p14="http://schemas.microsoft.com/office/powerpoint/2010/main" val="26642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In 2017, about 279 million dollars totaled in expenses</a:t>
            </a:r>
          </a:p>
          <a:p>
            <a:pPr marL="628650" lvl="1" indent="-171450"/>
            <a:r>
              <a:rPr lang="en-US" dirty="0" smtClean="0"/>
              <a:t>Which includes total of payroll and non-payroll expenses</a:t>
            </a:r>
          </a:p>
          <a:p>
            <a:pPr marL="171450" indent="-171450"/>
            <a:r>
              <a:rPr lang="en-US" dirty="0" smtClean="0"/>
              <a:t>In the data, I found approximately 33 thousand expenses made for entire FY.</a:t>
            </a:r>
          </a:p>
          <a:p>
            <a:pPr marL="171450" indent="-171450"/>
            <a:r>
              <a:rPr lang="en-US" dirty="0" smtClean="0"/>
              <a:t>There were 275 </a:t>
            </a:r>
            <a:r>
              <a:rPr lang="en-US" dirty="0" smtClean="0"/>
              <a:t>different Account Descriptions </a:t>
            </a:r>
            <a:r>
              <a:rPr lang="en-US" dirty="0" smtClean="0"/>
              <a:t>or </a:t>
            </a:r>
            <a:r>
              <a:rPr lang="en-US" dirty="0" smtClean="0"/>
              <a:t>“buckets” where expenses were categorized under</a:t>
            </a:r>
          </a:p>
          <a:p>
            <a:pPr marL="628650" lvl="1" indent="-17145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24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Not sure if this is a dead giveaway for the municipality, but Kelly’s Roast Beef has some great cheesy fries with bacon!</a:t>
            </a:r>
          </a:p>
          <a:p>
            <a:pPr marL="171450" indent="-171450"/>
            <a:r>
              <a:rPr lang="en-US" dirty="0" smtClean="0"/>
              <a:t>Now I’ll talk a little about the process I took during my analysis and evaluation.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68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Suppose a department makes a regular amount of fixed expenses or has a regular trend in expense amounts.</a:t>
            </a:r>
          </a:p>
          <a:p>
            <a:pPr marL="628650" lvl="1" indent="-171450"/>
            <a:r>
              <a:rPr lang="en-US" dirty="0" smtClean="0"/>
              <a:t>In the graph shown here, this department made about 90 expenses in the amount of about 10,000 dollars. But there was also a single expense made in the amount of 70,000 dollars.</a:t>
            </a:r>
          </a:p>
          <a:p>
            <a:pPr marL="628650" lvl="1" indent="-171450"/>
            <a:r>
              <a:rPr lang="en-US" dirty="0" smtClean="0"/>
              <a:t>What was the reason for that single expense amount?</a:t>
            </a:r>
          </a:p>
          <a:p>
            <a:pPr marL="628650" lvl="1" indent="-171450"/>
            <a:r>
              <a:rPr lang="en-US" dirty="0" smtClean="0"/>
              <a:t>Simply put, are there any deviations from an expense trend or distribution?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8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242538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/>
              <a:t>I approached my analysis in two different ways:</a:t>
            </a:r>
          </a:p>
          <a:p>
            <a:pPr marL="628650" lvl="1" indent="-171450"/>
            <a:r>
              <a:rPr lang="en-US" dirty="0" smtClean="0"/>
              <a:t>I did an </a:t>
            </a:r>
            <a:r>
              <a:rPr lang="en-US" dirty="0" smtClean="0"/>
              <a:t>analysis </a:t>
            </a:r>
            <a:r>
              <a:rPr lang="en-US" dirty="0" smtClean="0"/>
              <a:t>with Benford’s Law</a:t>
            </a:r>
          </a:p>
          <a:p>
            <a:pPr marL="1085850" lvl="2" indent="-171450"/>
            <a:r>
              <a:rPr lang="en-US" dirty="0" smtClean="0"/>
              <a:t>Which describes the frequency distribution of first digits in sets of numeric data</a:t>
            </a:r>
          </a:p>
          <a:p>
            <a:pPr marL="171450" indent="-171450"/>
            <a:r>
              <a:rPr lang="en-US" dirty="0" smtClean="0"/>
              <a:t>You have a set </a:t>
            </a:r>
            <a:r>
              <a:rPr lang="en-US" dirty="0" smtClean="0"/>
              <a:t>numerical data, </a:t>
            </a:r>
            <a:r>
              <a:rPr lang="en-US" dirty="0" smtClean="0"/>
              <a:t>you look at the first digit of each </a:t>
            </a:r>
            <a:r>
              <a:rPr lang="en-US" dirty="0" smtClean="0"/>
              <a:t>number. </a:t>
            </a:r>
            <a:r>
              <a:rPr lang="en-US" dirty="0" smtClean="0"/>
              <a:t>There’s an expected distribution of how many times that first digit will appear. </a:t>
            </a:r>
            <a:r>
              <a:rPr lang="en-US" dirty="0"/>
              <a:t>So in the top </a:t>
            </a:r>
            <a:r>
              <a:rPr lang="en-US" dirty="0" smtClean="0"/>
              <a:t>graph in blue, </a:t>
            </a:r>
            <a:r>
              <a:rPr lang="en-US" dirty="0" smtClean="0"/>
              <a:t>if </a:t>
            </a:r>
            <a:r>
              <a:rPr lang="en-US" dirty="0" smtClean="0"/>
              <a:t>you look at all </a:t>
            </a:r>
            <a:r>
              <a:rPr lang="en-US" dirty="0" smtClean="0"/>
              <a:t>numbers in the set</a:t>
            </a:r>
            <a:endParaRPr lang="en-US" dirty="0"/>
          </a:p>
          <a:p>
            <a:pPr marL="1085850" lvl="2" indent="-171450"/>
            <a:r>
              <a:rPr lang="en-US" dirty="0" smtClean="0"/>
              <a:t>The number 1 is expected to appear as a the first digit about 30% of the time</a:t>
            </a:r>
          </a:p>
          <a:p>
            <a:pPr marL="1085850" lvl="2" indent="-171450"/>
            <a:r>
              <a:rPr lang="en-US" dirty="0" smtClean="0"/>
              <a:t>number 2 - 18% of the time</a:t>
            </a:r>
          </a:p>
          <a:p>
            <a:pPr marL="1085850" lvl="2" indent="-171450"/>
            <a:r>
              <a:rPr lang="en-US" dirty="0" smtClean="0"/>
              <a:t>number 3 -13</a:t>
            </a:r>
            <a:r>
              <a:rPr lang="en-US" dirty="0"/>
              <a:t>% and so on.</a:t>
            </a:r>
          </a:p>
          <a:p>
            <a:pPr marL="628650" lvl="1" indent="-171450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EXPECT a certain distribution </a:t>
            </a:r>
            <a:r>
              <a:rPr lang="en-US" dirty="0" smtClean="0"/>
              <a:t>of </a:t>
            </a:r>
            <a:r>
              <a:rPr lang="en-US" dirty="0"/>
              <a:t>the first digit </a:t>
            </a:r>
            <a:r>
              <a:rPr lang="en-US" dirty="0" smtClean="0"/>
              <a:t>in a set of numeric </a:t>
            </a:r>
            <a:r>
              <a:rPr lang="en-US" dirty="0" smtClean="0"/>
              <a:t>data with the number one having the highest probability of occurring.</a:t>
            </a:r>
          </a:p>
          <a:p>
            <a:pPr marL="628650" lvl="1" indent="-171450"/>
            <a:r>
              <a:rPr lang="en-US" dirty="0" smtClean="0"/>
              <a:t>In </a:t>
            </a:r>
            <a:r>
              <a:rPr lang="en-US" dirty="0" smtClean="0"/>
              <a:t>red, you have the actual distribution of first digits for all the expenses made in the 2017 Fiscal year, which closely satisfies Benford’s Law</a:t>
            </a:r>
          </a:p>
          <a:p>
            <a:pPr marL="171450" indent="-171450"/>
            <a:r>
              <a:rPr lang="en-US" dirty="0" smtClean="0"/>
              <a:t>But when you start looking at individual departments and their expense trends:</a:t>
            </a:r>
          </a:p>
          <a:p>
            <a:pPr marL="628650" lvl="1" indent="-171450"/>
            <a:r>
              <a:rPr lang="en-US" dirty="0" smtClean="0"/>
              <a:t>You may find anomalies, or deviations in how often a first digit is occurring</a:t>
            </a:r>
          </a:p>
          <a:p>
            <a:pPr marL="628650" lvl="1" indent="-171450"/>
            <a:r>
              <a:rPr lang="en-US" dirty="0" smtClean="0"/>
              <a:t>For this example, you’d take a look at expenses made where the first digit is either a 5, 6, or 7</a:t>
            </a:r>
          </a:p>
        </p:txBody>
      </p:sp>
    </p:spTree>
    <p:extLst>
      <p:ext uri="{BB962C8B-B14F-4D97-AF65-F5344CB8AC3E}">
        <p14:creationId xmlns:p14="http://schemas.microsoft.com/office/powerpoint/2010/main" val="252699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46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9" r:id="rId7"/>
    <p:sldLayoutId id="2147483660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237522"/>
            <a:ext cx="3636600" cy="2756251"/>
          </a:xfrm>
        </p:spPr>
        <p:txBody>
          <a:bodyPr/>
          <a:lstStyle/>
          <a:p>
            <a:pPr lvl="0"/>
            <a:r>
              <a:rPr lang="en-US" dirty="0" smtClean="0"/>
              <a:t>DETECTING</a:t>
            </a:r>
            <a:br>
              <a:rPr lang="en-US" dirty="0" smtClean="0"/>
            </a:br>
            <a:r>
              <a:rPr lang="en-US" dirty="0" smtClean="0"/>
              <a:t>ANOMALIES IN</a:t>
            </a:r>
            <a:br>
              <a:rPr lang="en-US" dirty="0" smtClean="0"/>
            </a:br>
            <a:r>
              <a:rPr lang="en-US" dirty="0" smtClean="0"/>
              <a:t>MUNICIPAL</a:t>
            </a:r>
            <a:br>
              <a:rPr lang="en-US" dirty="0" smtClean="0"/>
            </a:br>
            <a:r>
              <a:rPr lang="en-US" dirty="0" smtClean="0"/>
              <a:t>EXPENDITURES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Michelle Cheung</a:t>
            </a:r>
            <a:endParaRPr lang="en-US" sz="1800" dirty="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749537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6" t="11378" b="4087"/>
          <a:stretch/>
        </p:blipFill>
        <p:spPr>
          <a:xfrm>
            <a:off x="4407217" y="0"/>
            <a:ext cx="4736782" cy="514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DBSCAN</a:t>
            </a:r>
            <a:br>
              <a:rPr lang="en" dirty="0" smtClean="0"/>
            </a:br>
            <a:r>
              <a:rPr lang="en" sz="1200" dirty="0"/>
              <a:t>(</a:t>
            </a:r>
            <a:r>
              <a:rPr lang="en-US" sz="1200" dirty="0" smtClean="0"/>
              <a:t>Density-Based </a:t>
            </a:r>
            <a:r>
              <a:rPr lang="en-US" sz="1200" dirty="0"/>
              <a:t>Spatial Clustering of Applications with </a:t>
            </a:r>
            <a:r>
              <a:rPr lang="en-US" sz="1200" dirty="0" smtClean="0"/>
              <a:t>Noise)</a:t>
            </a:r>
            <a:br>
              <a:rPr lang="en-US" sz="1200" dirty="0" smtClean="0"/>
            </a:br>
            <a:r>
              <a:rPr lang="en" sz="1200" dirty="0"/>
              <a:t/>
            </a:r>
            <a:br>
              <a:rPr lang="en" sz="1200" dirty="0"/>
            </a:br>
            <a:r>
              <a:rPr lang="en" dirty="0"/>
              <a:t>👉</a:t>
            </a:r>
            <a:r>
              <a:rPr lang="en" sz="1200" dirty="0"/>
              <a:t/>
            </a:r>
            <a:br>
              <a:rPr lang="en" sz="1200" dirty="0"/>
            </a:br>
            <a:r>
              <a:rPr lang="en" sz="1200" dirty="0"/>
              <a:t>An anomaly will </a:t>
            </a:r>
            <a:r>
              <a:rPr lang="en" sz="1200" dirty="0" smtClean="0"/>
              <a:t>show up as an outlier</a:t>
            </a:r>
            <a:endParaRPr sz="1200"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>
            <a:off x="4759477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579052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04" y="182881"/>
            <a:ext cx="6089293" cy="45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3.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Findings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 of Anomalies in Expenditures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/>
          <a:stretch/>
        </p:blipFill>
        <p:spPr>
          <a:xfrm>
            <a:off x="2529974" y="0"/>
            <a:ext cx="6614026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Classroom</a:t>
            </a:r>
            <a:br>
              <a:rPr lang="en" dirty="0" smtClean="0"/>
            </a:br>
            <a:r>
              <a:rPr lang="en" dirty="0" smtClean="0"/>
              <a:t>Teachers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3" name="Google Shape;308;p29"/>
          <p:cNvGraphicFramePr/>
          <p:nvPr>
            <p:extLst>
              <p:ext uri="{D42A27DB-BD31-4B8C-83A1-F6EECF244321}">
                <p14:modId xmlns:p14="http://schemas.microsoft.com/office/powerpoint/2010/main" val="79516561"/>
              </p:ext>
            </p:extLst>
          </p:nvPr>
        </p:nvGraphicFramePr>
        <p:xfrm>
          <a:off x="2997562" y="3406091"/>
          <a:ext cx="5577840" cy="95371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Expenses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Anomalies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89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$7,400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</a:t>
                      </a:r>
                      <a:r>
                        <a:rPr lang="en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$72,600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5" name="Google Shape;730;p43"/>
          <p:cNvSpPr/>
          <p:nvPr/>
        </p:nvSpPr>
        <p:spPr>
          <a:xfrm>
            <a:off x="7104742" y="3563932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67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703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28" y="0"/>
            <a:ext cx="4293108" cy="2862072"/>
          </a:xfrm>
          <a:prstGeom prst="rect">
            <a:avLst/>
          </a:prstGeom>
        </p:spPr>
      </p:pic>
      <p:grpSp>
        <p:nvGrpSpPr>
          <p:cNvPr id="12" name="Google Shape;661;p43"/>
          <p:cNvGrpSpPr/>
          <p:nvPr/>
        </p:nvGrpSpPr>
        <p:grpSpPr>
          <a:xfrm>
            <a:off x="6787826" y="1998949"/>
            <a:ext cx="1145210" cy="1134101"/>
            <a:chOff x="3951850" y="2985350"/>
            <a:chExt cx="407950" cy="416500"/>
          </a:xfrm>
        </p:grpSpPr>
        <p:sp>
          <p:nvSpPr>
            <p:cNvPr id="13" name="Google Shape;662;p4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3;p4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4;p4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5;p4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9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Tuition to Non Public Schools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13" name="Google Shape;308;p29"/>
          <p:cNvGraphicFramePr/>
          <p:nvPr>
            <p:extLst>
              <p:ext uri="{D42A27DB-BD31-4B8C-83A1-F6EECF244321}">
                <p14:modId xmlns:p14="http://schemas.microsoft.com/office/powerpoint/2010/main" val="2884375258"/>
              </p:ext>
            </p:extLst>
          </p:nvPr>
        </p:nvGraphicFramePr>
        <p:xfrm>
          <a:off x="2997562" y="3419784"/>
          <a:ext cx="5577840" cy="95371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Expenses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Anomalies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86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$5,500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$520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" name="Google Shape;730;p43"/>
          <p:cNvSpPr/>
          <p:nvPr/>
        </p:nvSpPr>
        <p:spPr>
          <a:xfrm>
            <a:off x="7104742" y="3577625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67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703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28" y="14652"/>
            <a:ext cx="4293108" cy="2862072"/>
          </a:xfrm>
          <a:prstGeom prst="rect">
            <a:avLst/>
          </a:prstGeom>
        </p:spPr>
      </p:pic>
      <p:grpSp>
        <p:nvGrpSpPr>
          <p:cNvPr id="15" name="Google Shape;661;p43"/>
          <p:cNvGrpSpPr/>
          <p:nvPr/>
        </p:nvGrpSpPr>
        <p:grpSpPr>
          <a:xfrm rot="5400000">
            <a:off x="3785995" y="2044226"/>
            <a:ext cx="1145210" cy="1134101"/>
            <a:chOff x="3951850" y="2985350"/>
            <a:chExt cx="407950" cy="416500"/>
          </a:xfrm>
        </p:grpSpPr>
        <p:sp>
          <p:nvSpPr>
            <p:cNvPr id="16" name="Google Shape;662;p4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3;p4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4;p4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5;p4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75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31089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Tax Title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8" name="Google Shape;308;p29"/>
          <p:cNvGraphicFramePr/>
          <p:nvPr>
            <p:extLst>
              <p:ext uri="{D42A27DB-BD31-4B8C-83A1-F6EECF244321}">
                <p14:modId xmlns:p14="http://schemas.microsoft.com/office/powerpoint/2010/main" val="898249158"/>
              </p:ext>
            </p:extLst>
          </p:nvPr>
        </p:nvGraphicFramePr>
        <p:xfrm>
          <a:off x="2997562" y="3419784"/>
          <a:ext cx="5577840" cy="95371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Expenses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Anomalies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367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$750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28" y="0"/>
            <a:ext cx="4293108" cy="2862072"/>
          </a:xfrm>
          <a:prstGeom prst="rect">
            <a:avLst/>
          </a:prstGeom>
        </p:spPr>
      </p:pic>
      <p:grpSp>
        <p:nvGrpSpPr>
          <p:cNvPr id="10" name="Google Shape;661;p43"/>
          <p:cNvGrpSpPr/>
          <p:nvPr/>
        </p:nvGrpSpPr>
        <p:grpSpPr>
          <a:xfrm>
            <a:off x="6702559" y="2060167"/>
            <a:ext cx="1145210" cy="1134101"/>
            <a:chOff x="3951850" y="2985350"/>
            <a:chExt cx="407950" cy="416500"/>
          </a:xfrm>
        </p:grpSpPr>
        <p:sp>
          <p:nvSpPr>
            <p:cNvPr id="11" name="Google Shape;662;p4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3;p4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4;p4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5;p4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730;p43"/>
          <p:cNvSpPr/>
          <p:nvPr/>
        </p:nvSpPr>
        <p:spPr>
          <a:xfrm>
            <a:off x="7104742" y="3577625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67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70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Athletic Supplies &amp; Mats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10" name="Google Shape;308;p29"/>
          <p:cNvGraphicFramePr/>
          <p:nvPr>
            <p:extLst>
              <p:ext uri="{D42A27DB-BD31-4B8C-83A1-F6EECF244321}">
                <p14:modId xmlns:p14="http://schemas.microsoft.com/office/powerpoint/2010/main" val="2191509311"/>
              </p:ext>
            </p:extLst>
          </p:nvPr>
        </p:nvGraphicFramePr>
        <p:xfrm>
          <a:off x="2997562" y="3419784"/>
          <a:ext cx="5577840" cy="95371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Expenses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Number of Anomalies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193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$82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$8,300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" name="Google Shape;730;p43"/>
          <p:cNvSpPr/>
          <p:nvPr/>
        </p:nvSpPr>
        <p:spPr>
          <a:xfrm>
            <a:off x="7104742" y="3577625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670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6703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28" y="0"/>
            <a:ext cx="4293108" cy="2862072"/>
          </a:xfrm>
          <a:prstGeom prst="rect">
            <a:avLst/>
          </a:prstGeom>
        </p:spPr>
      </p:pic>
      <p:grpSp>
        <p:nvGrpSpPr>
          <p:cNvPr id="13" name="Google Shape;661;p43"/>
          <p:cNvGrpSpPr/>
          <p:nvPr/>
        </p:nvGrpSpPr>
        <p:grpSpPr>
          <a:xfrm>
            <a:off x="6702559" y="2060167"/>
            <a:ext cx="1145210" cy="1134101"/>
            <a:chOff x="3951850" y="2985350"/>
            <a:chExt cx="407950" cy="416500"/>
          </a:xfrm>
        </p:grpSpPr>
        <p:sp>
          <p:nvSpPr>
            <p:cNvPr id="14" name="Google Shape;662;p4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3;p4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4;p4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5;p4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56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6000" b="1" dirty="0" smtClean="0"/>
              <a:t>$9,000,000</a:t>
            </a:r>
            <a:endParaRPr sz="6000" b="1" dirty="0"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Approximate Total Amount from Anomalies Found (from large* accounts)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33" name="Google Shape;333;p31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Google Shape;334;p3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5143452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330;p31"/>
          <p:cNvSpPr txBox="1">
            <a:spLocks/>
          </p:cNvSpPr>
          <p:nvPr/>
        </p:nvSpPr>
        <p:spPr>
          <a:xfrm>
            <a:off x="685800" y="145384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" sz="6000" b="1" dirty="0" smtClean="0"/>
              <a:t>What can a city do with </a:t>
            </a:r>
            <a:r>
              <a:rPr lang="en" sz="6000" b="1" dirty="0"/>
              <a:t>$9,000,000?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Next Steps!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dk2"/>
                </a:solidFill>
              </a:rPr>
              <a:t>Additional items I’d like to continue working on…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557581" y="820546"/>
            <a:ext cx="461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Analyze remaining accounts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Try other clustering methods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Try supervised learning method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Further communicate with the municipality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511425" y="15494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 for your time</a:t>
            </a:r>
            <a:endParaRPr/>
          </a:p>
        </p:txBody>
      </p:sp>
      <p:sp>
        <p:nvSpPr>
          <p:cNvPr id="472" name="Google Shape;47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511425" y="2572500"/>
            <a:ext cx="35172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If you have any questions </a:t>
            </a:r>
            <a:r>
              <a:rPr lang="en" dirty="0" smtClean="0"/>
              <a:t>please </a:t>
            </a:r>
            <a:r>
              <a:rPr lang="en" dirty="0"/>
              <a:t>don’t hesitate to contact </a:t>
            </a:r>
            <a:r>
              <a:rPr lang="en" dirty="0" smtClean="0"/>
              <a:t>me </a:t>
            </a:r>
            <a:r>
              <a:rPr lang="en" dirty="0"/>
              <a:t>at:</a:t>
            </a:r>
            <a:endParaRPr dirty="0"/>
          </a:p>
          <a:p>
            <a:pPr lvl="0"/>
            <a:r>
              <a:rPr lang="en-US" dirty="0"/>
              <a:t>Michelle.ann.cheung@gmail.com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https://github.com/MichelleACheung</a:t>
            </a:r>
          </a:p>
        </p:txBody>
      </p:sp>
      <p:grpSp>
        <p:nvGrpSpPr>
          <p:cNvPr id="474" name="Google Shape;474;p40"/>
          <p:cNvGrpSpPr/>
          <p:nvPr/>
        </p:nvGrpSpPr>
        <p:grpSpPr>
          <a:xfrm>
            <a:off x="628402" y="1039422"/>
            <a:ext cx="542234" cy="510157"/>
            <a:chOff x="5972700" y="2330200"/>
            <a:chExt cx="411625" cy="387275"/>
          </a:xfrm>
        </p:grpSpPr>
        <p:sp>
          <p:nvSpPr>
            <p:cNvPr id="475" name="Google Shape;475;p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5653"/>
          <a:stretch/>
        </p:blipFill>
        <p:spPr>
          <a:xfrm>
            <a:off x="4572001" y="-49"/>
            <a:ext cx="4572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Nice to meet you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489075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buNone/>
            </a:pPr>
            <a:r>
              <a:rPr lang="en-US" dirty="0" smtClean="0"/>
              <a:t>Background:</a:t>
            </a:r>
            <a:endParaRPr lang="en-US" dirty="0"/>
          </a:p>
          <a:p>
            <a:pPr lvl="0"/>
            <a:r>
              <a:rPr lang="en-US" dirty="0" smtClean="0"/>
              <a:t>Over 11 years as a Structural Engineer designing and evaluating bridges</a:t>
            </a:r>
            <a:endParaRPr lang="en-US" dirty="0"/>
          </a:p>
          <a:p>
            <a:pPr lvl="0">
              <a:spcBef>
                <a:spcPts val="1000"/>
              </a:spcBef>
            </a:pPr>
            <a:r>
              <a:rPr lang="en-US" dirty="0" smtClean="0"/>
              <a:t>Master’s Coursework in Structural Design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Contact me </a:t>
            </a:r>
            <a:r>
              <a:rPr lang="en" dirty="0"/>
              <a:t>at:</a:t>
            </a:r>
            <a:endParaRPr dirty="0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lang="en-US" dirty="0" smtClean="0"/>
              <a:t>Michelle.ann.cheung@gmail.com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https://</a:t>
            </a:r>
            <a:r>
              <a:rPr lang="en-US" dirty="0" smtClean="0"/>
              <a:t>github.com/MichelleACheung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-49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828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Better Chance of Improving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</a:t>
            </a:r>
            <a:endParaRPr dirty="0" smtClean="0"/>
          </a:p>
          <a:p>
            <a:pPr lvl="0">
              <a:spcBef>
                <a:spcPts val="1000"/>
              </a:spcBef>
            </a:pPr>
            <a:r>
              <a:rPr lang="en-US" dirty="0" smtClean="0"/>
              <a:t>Process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dirty="0" smtClean="0"/>
              <a:t>Findings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Municipalities </a:t>
            </a:r>
            <a:r>
              <a:rPr lang="en-US" dirty="0"/>
              <a:t>of any size can make data-backed decisions that reduce crime, lower traffic congestion and improve the environment, among other upgrades. Additionally, governments can determine how to spend money in more intelligent ways.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1.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2017</a:t>
            </a:r>
            <a:br>
              <a:rPr lang="en" dirty="0" smtClean="0"/>
            </a:br>
            <a:r>
              <a:rPr lang="en" dirty="0" smtClean="0"/>
              <a:t>Fiscal Year Data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July 1, 2016 thru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June 30, 2017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/>
          <a:stretch/>
        </p:blipFill>
        <p:spPr>
          <a:xfrm>
            <a:off x="2578274" y="-49"/>
            <a:ext cx="6565726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3510" y="2964180"/>
            <a:ext cx="485775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5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</a:t>
            </a:r>
            <a:br>
              <a:rPr lang="en" dirty="0" smtClean="0"/>
            </a:b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/>
              <a:t>6</a:t>
            </a:r>
            <a:br>
              <a:rPr lang="en" sz="3600" b="1" dirty="0" smtClean="0"/>
            </a:br>
            <a:r>
              <a:rPr lang="en-US" sz="1400" dirty="0" smtClean="0"/>
              <a:t>Major Entities of Municipal Organization</a:t>
            </a:r>
            <a:endParaRPr sz="3600" b="1"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40+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Departments</a:t>
            </a:r>
            <a:endParaRPr sz="3600" b="1"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smtClean="0"/>
              <a:t>54,000 (2017)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Population</a:t>
            </a:r>
            <a:endParaRPr sz="3600" b="1" dirty="0"/>
          </a:p>
        </p:txBody>
      </p:sp>
      <p:grpSp>
        <p:nvGrpSpPr>
          <p:cNvPr id="18" name="Google Shape;532;p43"/>
          <p:cNvGrpSpPr/>
          <p:nvPr/>
        </p:nvGrpSpPr>
        <p:grpSpPr>
          <a:xfrm>
            <a:off x="7557396" y="2327422"/>
            <a:ext cx="342882" cy="418128"/>
            <a:chOff x="596350" y="929175"/>
            <a:chExt cx="407950" cy="497475"/>
          </a:xfrm>
        </p:grpSpPr>
        <p:sp>
          <p:nvSpPr>
            <p:cNvPr id="19" name="Google Shape;533;p4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4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4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4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4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4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4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48;p32"/>
          <p:cNvSpPr/>
          <p:nvPr/>
        </p:nvSpPr>
        <p:spPr>
          <a:xfrm>
            <a:off x="7472037" y="3596122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567;p43"/>
          <p:cNvGrpSpPr/>
          <p:nvPr/>
        </p:nvGrpSpPr>
        <p:grpSpPr>
          <a:xfrm>
            <a:off x="7582968" y="1110413"/>
            <a:ext cx="366458" cy="366437"/>
            <a:chOff x="1923675" y="1633650"/>
            <a:chExt cx="436000" cy="435975"/>
          </a:xfrm>
        </p:grpSpPr>
        <p:sp>
          <p:nvSpPr>
            <p:cNvPr id="30" name="Google Shape;568;p4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9;p4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0;p4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1;p4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2;p4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3;p4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6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Data:</a:t>
            </a:r>
            <a:br>
              <a:rPr lang="en" dirty="0" smtClean="0"/>
            </a:br>
            <a:r>
              <a:rPr lang="en" dirty="0" smtClean="0"/>
              <a:t>Expenditures</a:t>
            </a:r>
            <a:br>
              <a:rPr lang="en" dirty="0" smtClean="0"/>
            </a:b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/>
              <a:t>$ 279,00,000 </a:t>
            </a:r>
            <a:r>
              <a:rPr lang="en" sz="1000" b="1" dirty="0" smtClean="0"/>
              <a:t>(approx.)</a:t>
            </a:r>
            <a:r>
              <a:rPr lang="en" sz="3600" b="1" dirty="0" smtClean="0"/>
              <a:t/>
            </a:r>
            <a:br>
              <a:rPr lang="en" sz="3600" b="1" dirty="0" smtClean="0"/>
            </a:br>
            <a:r>
              <a:rPr lang="en-US" sz="1400" dirty="0" smtClean="0"/>
              <a:t>Total </a:t>
            </a:r>
            <a:r>
              <a:rPr lang="en-US" sz="1400" dirty="0"/>
              <a:t>of all </a:t>
            </a:r>
            <a:r>
              <a:rPr lang="en-US" sz="1400" dirty="0" smtClean="0"/>
              <a:t>Expenses*</a:t>
            </a:r>
            <a:endParaRPr sz="3600" b="1"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b="1" dirty="0" smtClean="0"/>
              <a:t>33,000 </a:t>
            </a:r>
            <a:r>
              <a:rPr lang="en" sz="1000" b="1" dirty="0"/>
              <a:t>(approx.)</a:t>
            </a:r>
            <a:endParaRPr sz="1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Expenses</a:t>
            </a:r>
            <a:endParaRPr sz="3600" b="1"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smtClean="0"/>
              <a:t>275</a:t>
            </a:r>
            <a:endParaRPr sz="3600" b="1" dirty="0"/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400" dirty="0"/>
              <a:t>Different </a:t>
            </a:r>
            <a:r>
              <a:rPr lang="en-US" sz="1400" dirty="0" smtClean="0"/>
              <a:t>Account Descriptions/Categories</a:t>
            </a:r>
            <a:endParaRPr lang="en-US" sz="3600" b="1" dirty="0"/>
          </a:p>
        </p:txBody>
      </p:sp>
      <p:grpSp>
        <p:nvGrpSpPr>
          <p:cNvPr id="352" name="Google Shape;352;p3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Google Shape;353;p3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40;p43"/>
          <p:cNvGrpSpPr/>
          <p:nvPr/>
        </p:nvGrpSpPr>
        <p:grpSpPr>
          <a:xfrm>
            <a:off x="7473946" y="3704252"/>
            <a:ext cx="535724" cy="376849"/>
            <a:chOff x="1934025" y="1001650"/>
            <a:chExt cx="415300" cy="355600"/>
          </a:xfrm>
        </p:grpSpPr>
        <p:sp>
          <p:nvSpPr>
            <p:cNvPr id="16" name="Google Shape;541;p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;p43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3;p4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4;p4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71;p43"/>
          <p:cNvGrpSpPr/>
          <p:nvPr/>
        </p:nvGrpSpPr>
        <p:grpSpPr>
          <a:xfrm>
            <a:off x="7489964" y="2414490"/>
            <a:ext cx="598368" cy="380617"/>
            <a:chOff x="1244800" y="3717225"/>
            <a:chExt cx="449375" cy="302025"/>
          </a:xfrm>
        </p:grpSpPr>
        <p:sp>
          <p:nvSpPr>
            <p:cNvPr id="21" name="Google Shape;672;p43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3;p4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4;p4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5;p4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6;p4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7;p4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1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2.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Analysis and Model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9" r="9150"/>
          <a:stretch/>
        </p:blipFill>
        <p:spPr>
          <a:xfrm>
            <a:off x="2320758" y="-49"/>
            <a:ext cx="72724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an anomaly in expenditure trends?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>
            <a:off x="4759477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579052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34" y="710836"/>
            <a:ext cx="5487650" cy="3658433"/>
          </a:xfrm>
          <a:prstGeom prst="rect">
            <a:avLst/>
          </a:prstGeom>
        </p:spPr>
      </p:pic>
      <p:grpSp>
        <p:nvGrpSpPr>
          <p:cNvPr id="9" name="Google Shape;661;p43"/>
          <p:cNvGrpSpPr/>
          <p:nvPr/>
        </p:nvGrpSpPr>
        <p:grpSpPr>
          <a:xfrm>
            <a:off x="7070726" y="3371086"/>
            <a:ext cx="1371528" cy="1400272"/>
            <a:chOff x="3951850" y="2985350"/>
            <a:chExt cx="407950" cy="416500"/>
          </a:xfrm>
        </p:grpSpPr>
        <p:sp>
          <p:nvSpPr>
            <p:cNvPr id="10" name="Google Shape;662;p4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3;p4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;p4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5;p4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60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Benford’s Law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r>
              <a:rPr lang="en" dirty="0" smtClean="0"/>
              <a:t>👉</a:t>
            </a:r>
            <a:br>
              <a:rPr lang="en" dirty="0" smtClean="0"/>
            </a:br>
            <a:r>
              <a:rPr lang="en" sz="1200" dirty="0" smtClean="0"/>
              <a:t>An anomaly will alter numbers in such a way that destroys the Benford distribution</a:t>
            </a:r>
            <a:endParaRPr sz="1200"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>
            <a:off x="4759477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579052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95" y="51400"/>
            <a:ext cx="3771900" cy="2514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95" y="2566000"/>
            <a:ext cx="3771900" cy="25146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501640" y="167640"/>
            <a:ext cx="777240" cy="190500"/>
          </a:xfrm>
          <a:prstGeom prst="roundRect">
            <a:avLst/>
          </a:prstGeom>
          <a:noFill/>
          <a:ln>
            <a:solidFill>
              <a:srgbClr val="F67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478780" y="2682240"/>
            <a:ext cx="800100" cy="190500"/>
          </a:xfrm>
          <a:prstGeom prst="roundRect">
            <a:avLst/>
          </a:prstGeom>
          <a:noFill/>
          <a:ln>
            <a:solidFill>
              <a:srgbClr val="F67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06539" y="575500"/>
            <a:ext cx="208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67031"/>
                </a:solidFill>
                <a:latin typeface="Nunito Sans"/>
                <a:ea typeface="Nunito Sans"/>
                <a:cs typeface="Nunito Sans"/>
              </a:rPr>
              <a:t>$</a:t>
            </a:r>
            <a:r>
              <a:rPr lang="en-US" sz="2800" b="1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</a:rPr>
              <a:t>12,250.00</a:t>
            </a:r>
            <a:endParaRPr lang="en-US" sz="2800" b="1" dirty="0">
              <a:solidFill>
                <a:srgbClr val="F55913"/>
              </a:solidFill>
              <a:latin typeface="Nunito Sans"/>
              <a:ea typeface="Nunito Sans"/>
              <a:cs typeface="Nunito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4628" y="1098720"/>
            <a:ext cx="1989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5400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👆</a:t>
            </a:r>
            <a:r>
              <a:rPr lang="en" sz="2000" dirty="0" smtClean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First Digit</a:t>
            </a:r>
            <a:endParaRPr lang="en-US" sz="2000" b="1" dirty="0">
              <a:solidFill>
                <a:srgbClr val="F67031"/>
              </a:solidFill>
              <a:latin typeface="Nunito Sans"/>
              <a:ea typeface="Nunito Sans"/>
              <a:cs typeface="Nunito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97793" y="575500"/>
            <a:ext cx="251177" cy="453200"/>
          </a:xfrm>
          <a:prstGeom prst="rect">
            <a:avLst/>
          </a:prstGeom>
          <a:noFill/>
          <a:ln>
            <a:solidFill>
              <a:srgbClr val="F67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1594</Words>
  <Application>Microsoft Office PowerPoint</Application>
  <PresentationFormat>On-screen Show (16:9)</PresentationFormat>
  <Paragraphs>206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Georgia</vt:lpstr>
      <vt:lpstr>Calibri</vt:lpstr>
      <vt:lpstr>Nunito Sans</vt:lpstr>
      <vt:lpstr>Ulysses template</vt:lpstr>
      <vt:lpstr>DETECTING ANOMALIES IN MUNICIPAL EXPENDITURES  Michelle Cheung</vt:lpstr>
      <vt:lpstr>Hello! Nice to meet you</vt:lpstr>
      <vt:lpstr>A Better Chance of Improving</vt:lpstr>
      <vt:lpstr>1. 2017 Fiscal Year Data</vt:lpstr>
      <vt:lpstr>2017 Fiscal Year Data </vt:lpstr>
      <vt:lpstr>2017 Fiscal Year Data: Expenditures </vt:lpstr>
      <vt:lpstr>2. Process</vt:lpstr>
      <vt:lpstr>What is an anomaly in expenditure trends?</vt:lpstr>
      <vt:lpstr>Benford’s Law  👉 An anomaly will alter numbers in such a way that destroys the Benford distribution</vt:lpstr>
      <vt:lpstr>DBSCAN (Density-Based Spatial Clustering of Applications with Noise)  👉 An anomaly will show up as an outlier</vt:lpstr>
      <vt:lpstr>3. Findings</vt:lpstr>
      <vt:lpstr>Classroom Teachers</vt:lpstr>
      <vt:lpstr>Tuition to Non Public Schools</vt:lpstr>
      <vt:lpstr>Tax Title</vt:lpstr>
      <vt:lpstr>Athletic Supplies &amp; Mats</vt:lpstr>
      <vt:lpstr>$9,000,000</vt:lpstr>
      <vt:lpstr>PowerPoint Presentation</vt:lpstr>
      <vt:lpstr>Next Steps!</vt:lpstr>
      <vt:lpstr>Thank you very much for your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ANOMALIES IN MUNICIPAL EXPENDITURES DATA</dc:title>
  <dc:creator>Michelle</dc:creator>
  <cp:lastModifiedBy>Michelle</cp:lastModifiedBy>
  <cp:revision>194</cp:revision>
  <dcterms:modified xsi:type="dcterms:W3CDTF">2019-05-29T01:41:31Z</dcterms:modified>
</cp:coreProperties>
</file>